
<file path=[Content_Types].xml><?xml version="1.0" encoding="utf-8"?>
<Types xmlns="http://schemas.openxmlformats.org/package/2006/content-types">
  <Override PartName="/ppt/slideLayouts/slideLayout1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13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5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02" autoAdjust="0"/>
    <p:restoredTop sz="94618" autoAdjust="0"/>
  </p:normalViewPr>
  <p:slideViewPr>
    <p:cSldViewPr snapToObjects="1">
      <p:cViewPr varScale="1">
        <p:scale>
          <a:sx n="112" d="100"/>
          <a:sy n="112" d="100"/>
        </p:scale>
        <p:origin x="-7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1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1294-7C0D-A841-A21C-F6DF52FE681D}" type="datetimeFigureOut">
              <a:rPr lang="en-US" smtClean="0"/>
              <a:t>10/3/14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97C5E-F84F-7847-9239-86FC177248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97C5E-F84F-7847-9239-86FC17724866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70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200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AFC56213-B4C4-4C5C-8EAE-01416D175C4F}" type="slidenum">
              <a:rPr smtClean="0"/>
              <a:pPr/>
              <a:t>‹#›</a:t>
            </a:fld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70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ru-RU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1EEF876B-B183-734B-B090-F789F4D02F94}" type="datetimeFigureOut">
              <a:rPr lang="en-US" smtClean="0"/>
              <a:t>10/2/14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74A207A3-0FE8-5644-8C12-A8A6FE7645A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  <p:sldLayoutId r:id="rId13"/>
    <p:sldLayoutId r:id="rId14"/>
    <p:sldLayoutId r:id="rId15"/>
    <p:sldLayoutId r:id="rId16"/>
    <p:sldLayoutId r:id="rId17"/>
    <p:sldLayoutId r:id="rId18"/>
    <p:sldLayoutId r:id="rId19"/>
    <p:sldLayoutId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438400"/>
            <a:ext cx="6096000" cy="685800"/>
          </a:xfrm>
        </p:spPr>
        <p:txBody>
          <a:bodyPr/>
          <a:lstStyle/>
          <a:p>
            <a:r>
              <a:rPr lang="ru-RU" sz="5400" dirty="0" smtClean="0">
                <a:effectLst>
                  <a:reflection blurRad="6350" stA="55000" endA="300" endPos="45500" dir="5400000" sy="-100000" algn="bl" rotWithShape="0"/>
                </a:effectLst>
                <a:latin typeface="Arial"/>
                <a:cs typeface="Arial"/>
              </a:rPr>
              <a:t>МЕСТОИМЕНИЕ</a:t>
            </a:r>
            <a:endParaRPr lang="en-US" sz="5400" dirty="0">
              <a:effectLst>
                <a:reflection blurRad="6350" stA="55000" endA="300" endPos="45500" dir="5400000" sy="-100000" algn="bl" rotWithShape="0"/>
              </a:effectLst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886200"/>
            <a:ext cx="7086600" cy="2514600"/>
          </a:xfrm>
        </p:spPr>
        <p:txBody>
          <a:bodyPr>
            <a:normAutofit fontScale="25000" lnSpcReduction="20000"/>
          </a:bodyPr>
          <a:lstStyle/>
          <a:p>
            <a:r>
              <a:rPr lang="ru-RU" sz="8000" dirty="0" smtClean="0">
                <a:latin typeface="Times New Roman"/>
                <a:cs typeface="Times New Roman"/>
              </a:rPr>
              <a:t>Авторы проекта: </a:t>
            </a:r>
          </a:p>
          <a:p>
            <a:r>
              <a:rPr lang="ru-RU" sz="8000" dirty="0" smtClean="0">
                <a:latin typeface="Times New Roman"/>
                <a:cs typeface="Times New Roman"/>
              </a:rPr>
              <a:t>- А бдурахманова  П. М., учитель родного языка и литературы                                                           - Магомедова К. А., учитель родного языка и литературы                                                                    - Юсупова Ш. А., учитель родного языка и литературы</a:t>
            </a:r>
          </a:p>
          <a:p>
            <a:r>
              <a:rPr lang="ru-RU" sz="8000" dirty="0" smtClean="0">
                <a:latin typeface="Times New Roman"/>
                <a:cs typeface="Times New Roman"/>
              </a:rPr>
              <a:t>- </a:t>
            </a:r>
          </a:p>
          <a:p>
            <a:endParaRPr lang="ru-RU" sz="8000" dirty="0" smtClean="0">
              <a:latin typeface="Times New Roman"/>
              <a:cs typeface="Times New Roman"/>
            </a:endParaRPr>
          </a:p>
          <a:p>
            <a:r>
              <a:rPr lang="ru-RU" sz="8000" dirty="0" smtClean="0">
                <a:latin typeface="Times New Roman"/>
                <a:cs typeface="Times New Roman"/>
              </a:rPr>
              <a:t> </a:t>
            </a:r>
          </a:p>
          <a:p>
            <a:endParaRPr lang="ru-RU" dirty="0" smtClean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762000"/>
            <a:ext cx="5486400" cy="1077218"/>
          </a:xfrm>
          <a:prstGeom prst="rect">
            <a:avLst/>
          </a:prstGeom>
          <a:noFill/>
          <a:effectLst>
            <a:outerShdw blurRad="50800" dist="38100" dir="5400000">
              <a:srgbClr val="000000">
                <a:alpha val="43000"/>
              </a:srgbClr>
            </a:outerShdw>
          </a:effectLst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ru-RU" sz="3200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Я о себе такого мнения:</a:t>
            </a:r>
          </a:p>
          <a:p>
            <a:r>
              <a:rPr lang="ru-RU" sz="3200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Огромная роль местоимения!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</p:spPr>
        <p:txBody>
          <a:bodyPr/>
          <a:lstStyle/>
          <a:p>
            <a:r>
              <a:rPr lang="ru-RU" sz="3600" dirty="0" smtClean="0">
                <a:latin typeface="Arial"/>
                <a:cs typeface="Arial"/>
              </a:rPr>
              <a:t>Результаты работы над проектом</a:t>
            </a:r>
            <a:endParaRPr lang="en-US" sz="3600" dirty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524000"/>
            <a:ext cx="7696200" cy="550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36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  Выяснили своеобразие местоимений и их отличие от имен;</a:t>
            </a:r>
          </a:p>
          <a:p>
            <a:pPr marL="514350" indent="-514350"/>
            <a:r>
              <a:rPr lang="ru-RU" sz="36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  Научились опознавать местоимения разных разрядов в тексте;</a:t>
            </a:r>
          </a:p>
          <a:p>
            <a:r>
              <a:rPr lang="ru-RU" sz="36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  Научились употреблять 	местоимения в речи.</a:t>
            </a:r>
          </a:p>
          <a:p>
            <a:r>
              <a:rPr lang="ru-RU" sz="32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   </a:t>
            </a:r>
          </a:p>
          <a:p>
            <a:endParaRPr lang="ru-RU" sz="3200" b="1" dirty="0" smtClean="0">
              <a:solidFill>
                <a:srgbClr val="AF0C0C"/>
              </a:solidFill>
              <a:latin typeface="Times New Roman"/>
              <a:cs typeface="Times New Roman"/>
            </a:endParaRPr>
          </a:p>
          <a:p>
            <a:endParaRPr lang="en-US" sz="3200" b="1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381000"/>
            <a:ext cx="554090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effectLst>
                  <a:innerShdw blurRad="63500" dist="50800" dir="16200000">
                    <a:srgbClr val="000000">
                      <a:alpha val="50000"/>
                    </a:srgbClr>
                  </a:innerShdw>
                </a:effectLst>
                <a:latin typeface="Arial"/>
                <a:cs typeface="Arial"/>
              </a:rPr>
              <a:t>Основополагающий вопрос:</a:t>
            </a:r>
            <a:endParaRPr lang="en-US" sz="3200" dirty="0">
              <a:effectLst>
                <a:innerShdw blurRad="63500" dist="50800" dir="16200000">
                  <a:srgbClr val="000000">
                    <a:alpha val="50000"/>
                  </a:srgbClr>
                </a:innerShdw>
              </a:effectLst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0" y="1003012"/>
            <a:ext cx="66294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Для чего нужны местоимения?</a:t>
            </a:r>
            <a:endParaRPr lang="en-US" sz="3200" b="1" dirty="0">
              <a:solidFill>
                <a:srgbClr val="AF0C0C"/>
              </a:solidFill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2057400"/>
            <a:ext cx="450075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Arial"/>
                <a:cs typeface="Arial"/>
              </a:rPr>
              <a:t>Проблемные вопросы:</a:t>
            </a:r>
            <a:endParaRPr lang="en-US" sz="3200" dirty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826127"/>
            <a:ext cx="7086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Какую роль играют местоимения в речи?</a:t>
            </a:r>
          </a:p>
          <a:p>
            <a:r>
              <a:rPr lang="ru-RU" sz="32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Каковы особенности местоимений разных разрядов?</a:t>
            </a:r>
          </a:p>
          <a:p>
            <a:r>
              <a:rPr lang="ru-RU" sz="32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Каково разнообразие местоимений и их отличие от имен?  </a:t>
            </a:r>
          </a:p>
          <a:p>
            <a:r>
              <a:rPr lang="ru-RU" sz="32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   </a:t>
            </a:r>
          </a:p>
          <a:p>
            <a:endParaRPr lang="ru-RU" sz="3200" b="1" dirty="0" smtClean="0">
              <a:solidFill>
                <a:srgbClr val="AF0C0C"/>
              </a:solidFill>
              <a:latin typeface="Times New Roman"/>
              <a:cs typeface="Times New Roman"/>
            </a:endParaRPr>
          </a:p>
          <a:p>
            <a:endParaRPr lang="en-US" sz="3200" b="1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1" y="152400"/>
            <a:ext cx="6400799" cy="639762"/>
          </a:xfrm>
        </p:spPr>
        <p:txBody>
          <a:bodyPr/>
          <a:lstStyle/>
          <a:p>
            <a:r>
              <a:rPr lang="ru-RU" sz="4000" dirty="0" smtClean="0">
                <a:latin typeface="Arial"/>
                <a:cs typeface="Arial"/>
              </a:rPr>
              <a:t>Дидактические цели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6801" y="3932238"/>
            <a:ext cx="5943599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Методические цели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914400"/>
            <a:ext cx="8153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	Формировать умение опознавать 	местоимения в речи; </a:t>
            </a:r>
          </a:p>
          <a:p>
            <a:r>
              <a:rPr lang="ru-RU" sz="28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	Знать морфологические особенности 	местоимений;</a:t>
            </a:r>
          </a:p>
          <a:p>
            <a:r>
              <a:rPr lang="ru-RU" sz="28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	Формировать навыки правильного 	употребления местоимений в речи;</a:t>
            </a:r>
          </a:p>
          <a:p>
            <a:r>
              <a:rPr lang="ru-RU" sz="32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   </a:t>
            </a:r>
          </a:p>
          <a:p>
            <a:endParaRPr lang="ru-RU" sz="3200" b="1" dirty="0" smtClean="0">
              <a:solidFill>
                <a:srgbClr val="AF0C0C"/>
              </a:solidFill>
              <a:latin typeface="Times New Roman"/>
              <a:cs typeface="Times New Roman"/>
            </a:endParaRPr>
          </a:p>
          <a:p>
            <a:endParaRPr lang="en-US" sz="3200" b="1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792920"/>
            <a:ext cx="81534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	Закрепить и углубить полученные знвния;</a:t>
            </a:r>
          </a:p>
          <a:p>
            <a:r>
              <a:rPr lang="ru-RU" sz="28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	Раскрыть творческие способности учащихся;</a:t>
            </a:r>
          </a:p>
          <a:p>
            <a:r>
              <a:rPr lang="ru-RU" sz="28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- 	Глубже проникнуть в тайны родного языка;</a:t>
            </a:r>
          </a:p>
          <a:p>
            <a:r>
              <a:rPr lang="ru-RU" sz="32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   </a:t>
            </a:r>
          </a:p>
          <a:p>
            <a:endParaRPr lang="ru-RU" sz="3200" b="1" dirty="0" smtClean="0">
              <a:solidFill>
                <a:srgbClr val="AF0C0C"/>
              </a:solidFill>
              <a:latin typeface="Times New Roman"/>
              <a:cs typeface="Times New Roman"/>
            </a:endParaRPr>
          </a:p>
          <a:p>
            <a:endParaRPr lang="en-US" sz="3200" b="1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>
                <a:latin typeface="Arial"/>
                <a:cs typeface="Arial"/>
              </a:rPr>
              <a:t>Темы исследования</a:t>
            </a:r>
            <a:endParaRPr lang="en-US" sz="4000" dirty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1981200"/>
            <a:ext cx="76962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Какую роль играют местоимения в речи?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Каковы особенности местоимений разных разрядов?</a:t>
            </a:r>
          </a:p>
          <a:p>
            <a:r>
              <a:rPr lang="ru-RU" sz="3600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3.  Каково разнообразие 	местоимений и их отличие от 	имен?  </a:t>
            </a:r>
          </a:p>
          <a:p>
            <a:r>
              <a:rPr lang="ru-RU" sz="32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   </a:t>
            </a:r>
          </a:p>
          <a:p>
            <a:endParaRPr lang="ru-RU" sz="3200" b="1" dirty="0" smtClean="0">
              <a:solidFill>
                <a:srgbClr val="AF0C0C"/>
              </a:solidFill>
              <a:latin typeface="Times New Roman"/>
              <a:cs typeface="Times New Roman"/>
            </a:endParaRPr>
          </a:p>
          <a:p>
            <a:endParaRPr lang="en-US" sz="3200" b="1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533400"/>
            <a:ext cx="8001000" cy="2133600"/>
          </a:xfrm>
          <a:prstGeom prst="rect">
            <a:avLst/>
          </a:prstGeom>
          <a:noFill/>
          <a:effectLst>
            <a:outerShdw blurRad="50800" dist="38100" dir="5400000">
              <a:srgbClr val="000000">
                <a:alpha val="43000"/>
              </a:srgbClr>
            </a:outerShdw>
          </a:effectLst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Дидактический материал</a:t>
            </a:r>
          </a:p>
          <a:p>
            <a:endParaRPr lang="en-US" sz="3200" b="1" dirty="0"/>
          </a:p>
        </p:txBody>
      </p:sp>
      <p:sp>
        <p:nvSpPr>
          <p:cNvPr id="6" name="Oval Callout 5"/>
          <p:cNvSpPr/>
          <p:nvPr/>
        </p:nvSpPr>
        <p:spPr>
          <a:xfrm>
            <a:off x="990600" y="2362200"/>
            <a:ext cx="2438400" cy="99060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Тесты</a:t>
            </a:r>
            <a:endParaRPr lang="en-US" dirty="0"/>
          </a:p>
        </p:txBody>
      </p:sp>
      <p:sp>
        <p:nvSpPr>
          <p:cNvPr id="7" name="Oval Callout 6"/>
          <p:cNvSpPr/>
          <p:nvPr/>
        </p:nvSpPr>
        <p:spPr>
          <a:xfrm>
            <a:off x="2362200" y="3810000"/>
            <a:ext cx="3657600" cy="114300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Шуточные вопросы</a:t>
            </a:r>
            <a:endParaRPr lang="en-US" dirty="0"/>
          </a:p>
        </p:txBody>
      </p:sp>
      <p:sp>
        <p:nvSpPr>
          <p:cNvPr id="8" name="Oval Callout 7"/>
          <p:cNvSpPr/>
          <p:nvPr/>
        </p:nvSpPr>
        <p:spPr>
          <a:xfrm>
            <a:off x="4038600" y="2362200"/>
            <a:ext cx="3200400" cy="99060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Карточки</a:t>
            </a:r>
            <a:endParaRPr lang="en-US" dirty="0"/>
          </a:p>
        </p:txBody>
      </p:sp>
      <p:sp>
        <p:nvSpPr>
          <p:cNvPr id="9" name="Oval Callout 8"/>
          <p:cNvSpPr/>
          <p:nvPr/>
        </p:nvSpPr>
        <p:spPr>
          <a:xfrm>
            <a:off x="4648200" y="5257800"/>
            <a:ext cx="3505200" cy="114300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Интермедиа</a:t>
            </a:r>
            <a:endParaRPr lang="en-US" dirty="0"/>
          </a:p>
        </p:txBody>
      </p:sp>
      <p:sp>
        <p:nvSpPr>
          <p:cNvPr id="10" name="Oval Callout 9"/>
          <p:cNvSpPr/>
          <p:nvPr/>
        </p:nvSpPr>
        <p:spPr>
          <a:xfrm>
            <a:off x="838200" y="5257800"/>
            <a:ext cx="2743200" cy="990600"/>
          </a:xfrm>
          <a:prstGeom prst="wedgeEllipse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Веселые рифмы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71600" y="609600"/>
            <a:ext cx="25168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Утром так заведено –</a:t>
            </a: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Разомкнешь ресницы,</a:t>
            </a: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И к тебе идет   </a:t>
            </a:r>
            <a:r>
              <a:rPr lang="ru-RU" b="1" u="sng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оно</a:t>
            </a:r>
            <a:endParaRPr lang="ru-RU" b="1" u="sng" dirty="0" smtClean="0">
              <a:solidFill>
                <a:srgbClr val="AF0C0C"/>
              </a:solidFill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Розовой жар – птицей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08600" y="2971800"/>
            <a:ext cx="27579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А стемнеет – </a:t>
            </a:r>
            <a:r>
              <a:rPr lang="ru-RU" b="1" u="sng" dirty="0" smtClean="0">
                <a:solidFill>
                  <a:srgbClr val="7F7F7F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он</a:t>
            </a:r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 придет:</a:t>
            </a: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Тоненький, смущенный.</a:t>
            </a: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Он на цыпочках войдет</a:t>
            </a:r>
            <a:endParaRPr lang="ru-RU" b="1" u="sng" dirty="0" smtClean="0">
              <a:solidFill>
                <a:srgbClr val="AF0C0C"/>
              </a:solidFill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Долькою лимонной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029200"/>
            <a:ext cx="30251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Срок прошел – плывет </a:t>
            </a:r>
            <a:r>
              <a:rPr lang="ru-RU" b="1" u="sng" dirty="0" smtClean="0">
                <a:solidFill>
                  <a:srgbClr val="7F7F7F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она</a:t>
            </a: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В пелене тумана,</a:t>
            </a: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Круглолица и грустна,</a:t>
            </a:r>
            <a:endParaRPr lang="ru-RU" b="1" u="sng" dirty="0" smtClean="0">
              <a:solidFill>
                <a:srgbClr val="AF0C0C"/>
              </a:solidFill>
              <a:effectLst>
                <a:outerShdw blurRad="50800" dist="38100" dir="2700000" algn="br">
                  <a:srgbClr val="000000">
                    <a:alpha val="43000"/>
                  </a:srgbClr>
                </a:outerShdw>
              </a:effectLst>
              <a:latin typeface="Times New Roman"/>
              <a:cs typeface="Times New Roman"/>
            </a:endParaRPr>
          </a:p>
          <a:p>
            <a:r>
              <a:rPr lang="ru-RU" b="1" dirty="0" smtClean="0">
                <a:solidFill>
                  <a:srgbClr val="AF0C0C"/>
                </a:solidFill>
                <a:effectLst>
                  <a:outerShdw blurRad="50800" dist="38100" dir="2700000" algn="br">
                    <a:srgbClr val="000000">
                      <a:alpha val="43000"/>
                    </a:srgbClr>
                  </a:outerShdw>
                </a:effectLst>
                <a:latin typeface="Times New Roman"/>
                <a:cs typeface="Times New Roman"/>
              </a:rPr>
              <a:t>Будто Несмеяна...</a:t>
            </a:r>
          </a:p>
          <a:p>
            <a:endParaRPr lang="en-US" dirty="0"/>
          </a:p>
        </p:txBody>
      </p:sp>
      <p:pic>
        <p:nvPicPr>
          <p:cNvPr id="8" name="Picture 7" descr="images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00" y="152400"/>
            <a:ext cx="2235200" cy="2235200"/>
          </a:xfrm>
          <a:prstGeom prst="rect">
            <a:avLst/>
          </a:prstGeom>
        </p:spPr>
      </p:pic>
      <p:pic>
        <p:nvPicPr>
          <p:cNvPr id="9" name="Picture 8" descr="images-1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387600"/>
            <a:ext cx="2516885" cy="2149033"/>
          </a:xfrm>
          <a:prstGeom prst="rect">
            <a:avLst/>
          </a:prstGeom>
        </p:spPr>
      </p:pic>
      <p:pic>
        <p:nvPicPr>
          <p:cNvPr id="11" name="Picture 10" descr="images-4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4678003"/>
            <a:ext cx="2489200" cy="187519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990600"/>
            <a:ext cx="68580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/>
                <a:cs typeface="Times New Roman"/>
              </a:rPr>
              <a:t>					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«Однажды»</a:t>
            </a:r>
          </a:p>
          <a:p>
            <a:r>
              <a:rPr lang="ru-RU" sz="2400" b="1" dirty="0" smtClean="0">
                <a:latin typeface="Times New Roman"/>
                <a:cs typeface="Times New Roman"/>
              </a:rPr>
              <a:t>Однажды </a:t>
            </a:r>
            <a:r>
              <a:rPr lang="ru-RU" sz="2400" b="1" dirty="0" smtClean="0">
                <a:solidFill>
                  <a:schemeClr val="accent2">
                    <a:lumMod val="75000"/>
                    <a:lumOff val="25000"/>
                  </a:schemeClr>
                </a:solidFill>
                <a:latin typeface="Times New Roman"/>
                <a:cs typeface="Times New Roman"/>
              </a:rPr>
              <a:t>я</a:t>
            </a:r>
            <a:r>
              <a:rPr lang="ru-RU" sz="2400" b="1" dirty="0" smtClean="0">
                <a:latin typeface="Times New Roman"/>
                <a:cs typeface="Times New Roman"/>
              </a:rPr>
              <a:t> шел по лугу.  Ко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мне </a:t>
            </a:r>
            <a:r>
              <a:rPr lang="ru-RU" sz="2400" b="1" dirty="0" smtClean="0">
                <a:latin typeface="Times New Roman"/>
                <a:cs typeface="Times New Roman"/>
              </a:rPr>
              <a:t>пристала ласточка.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Она </a:t>
            </a:r>
            <a:r>
              <a:rPr lang="ru-RU" sz="2400" b="1" dirty="0" smtClean="0">
                <a:latin typeface="Times New Roman"/>
                <a:cs typeface="Times New Roman"/>
              </a:rPr>
              <a:t>кружилась около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меня</a:t>
            </a:r>
            <a:r>
              <a:rPr lang="ru-RU" sz="2400" b="1" dirty="0" smtClean="0">
                <a:latin typeface="Times New Roman"/>
                <a:cs typeface="Times New Roman"/>
              </a:rPr>
              <a:t>. Ласточка задевала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меня</a:t>
            </a:r>
            <a:r>
              <a:rPr lang="ru-RU" sz="2400" b="1" dirty="0" smtClean="0">
                <a:latin typeface="Times New Roman"/>
                <a:cs typeface="Times New Roman"/>
              </a:rPr>
              <a:t> за плечо и жалобно кричала, словно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я</a:t>
            </a:r>
            <a:r>
              <a:rPr lang="ru-RU" sz="2400" b="1" dirty="0" smtClean="0">
                <a:latin typeface="Times New Roman"/>
                <a:cs typeface="Times New Roman"/>
              </a:rPr>
              <a:t> отнял у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нее</a:t>
            </a:r>
            <a:r>
              <a:rPr lang="ru-RU" sz="2400" b="1" dirty="0" smtClean="0">
                <a:latin typeface="Times New Roman"/>
                <a:cs typeface="Times New Roman"/>
              </a:rPr>
              <a:t> птенца, и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она</a:t>
            </a:r>
            <a:r>
              <a:rPr lang="ru-RU" sz="2400" b="1" dirty="0" smtClean="0">
                <a:latin typeface="Times New Roman"/>
                <a:cs typeface="Times New Roman"/>
              </a:rPr>
              <a:t> просила отдать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его</a:t>
            </a:r>
            <a:r>
              <a:rPr lang="ru-RU" sz="2400" b="1" dirty="0" smtClean="0">
                <a:latin typeface="Times New Roman"/>
                <a:cs typeface="Times New Roman"/>
              </a:rPr>
              <a:t> обратно.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Я </a:t>
            </a:r>
            <a:r>
              <a:rPr lang="ru-RU" sz="2400" b="1" dirty="0" smtClean="0">
                <a:latin typeface="Times New Roman"/>
                <a:cs typeface="Times New Roman"/>
              </a:rPr>
              <a:t>не понимал, что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ей</a:t>
            </a:r>
            <a:r>
              <a:rPr lang="ru-RU" sz="2400" b="1" dirty="0" smtClean="0">
                <a:latin typeface="Times New Roman"/>
                <a:cs typeface="Times New Roman"/>
              </a:rPr>
              <a:t> нужно, и рассказал о ласточке деду.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</a:t>
            </a:r>
            <a:r>
              <a:rPr lang="ru-RU" sz="2400" b="1" dirty="0" smtClean="0">
                <a:latin typeface="Times New Roman"/>
                <a:cs typeface="Times New Roman"/>
              </a:rPr>
              <a:t> посмеялся надо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мной</a:t>
            </a:r>
            <a:r>
              <a:rPr lang="ru-RU" sz="2400" b="1" dirty="0" smtClean="0">
                <a:latin typeface="Times New Roman"/>
                <a:cs typeface="Times New Roman"/>
              </a:rPr>
              <a:t> и разъяснил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мне</a:t>
            </a:r>
            <a:r>
              <a:rPr lang="ru-RU" sz="2400" b="1" dirty="0" smtClean="0">
                <a:latin typeface="Times New Roman"/>
                <a:cs typeface="Times New Roman"/>
              </a:rPr>
              <a:t> загадаку. Человек идет по лугу и спугивает сотни насекомых. Ласточка уже не ищет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их</a:t>
            </a:r>
            <a:r>
              <a:rPr lang="ru-RU" sz="2400" b="1" dirty="0" smtClean="0">
                <a:latin typeface="Times New Roman"/>
                <a:cs typeface="Times New Roman"/>
              </a:rPr>
              <a:t> в траве.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Она</a:t>
            </a:r>
            <a:r>
              <a:rPr lang="ru-RU" sz="2400" b="1" dirty="0" smtClean="0">
                <a:latin typeface="Times New Roman"/>
                <a:cs typeface="Times New Roman"/>
              </a:rPr>
              <a:t> летает около человека и ловит </a:t>
            </a:r>
            <a:r>
              <a:rPr lang="ru-RU" sz="2400" b="1" dirty="0" smtClean="0">
                <a:solidFill>
                  <a:srgbClr val="AF0C0C"/>
                </a:solidFill>
                <a:latin typeface="Times New Roman"/>
                <a:cs typeface="Times New Roman"/>
              </a:rPr>
              <a:t>их</a:t>
            </a:r>
            <a:r>
              <a:rPr lang="ru-RU" sz="2400" b="1" dirty="0" smtClean="0">
                <a:latin typeface="Times New Roman"/>
                <a:cs typeface="Times New Roman"/>
              </a:rPr>
              <a:t> на лету.       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609600"/>
            <a:ext cx="6858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/>
                <a:cs typeface="Times New Roman"/>
              </a:rPr>
              <a:t>По лесу дурная слава ходит, будто лиса кур таскает. Но на деле редко лисе это удается. Чаще всего лиса охотиться за мышами. 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У лисы чуткий слух. 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Только пискнет 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мышонок, лиса 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уже тут как тут.  </a:t>
            </a:r>
          </a:p>
        </p:txBody>
      </p:sp>
      <p:pic>
        <p:nvPicPr>
          <p:cNvPr id="5" name="Picture 4" descr="lisi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0" y="2663687"/>
            <a:ext cx="3923608" cy="31275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904220"/>
            <a:ext cx="715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она</a:t>
            </a:r>
            <a:endParaRPr lang="en-US" sz="2800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2349" y="2402077"/>
            <a:ext cx="695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AF0C0C"/>
                </a:solidFill>
                <a:latin typeface="Times New Roman"/>
                <a:cs typeface="Times New Roman"/>
              </a:rPr>
              <a:t>нее</a:t>
            </a:r>
          </a:p>
          <a:p>
            <a:endParaRPr lang="en-US" sz="2800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8400" y="1427440"/>
            <a:ext cx="715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она</a:t>
            </a:r>
            <a:endParaRPr lang="en-US" sz="2800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00" y="1427440"/>
            <a:ext cx="5361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AF0C0C"/>
                </a:solidFill>
                <a:latin typeface="Times New Roman"/>
                <a:cs typeface="Times New Roman"/>
              </a:rPr>
              <a:t>ей</a:t>
            </a:r>
          </a:p>
          <a:p>
            <a:endParaRPr lang="en-US" sz="2800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1800" y="3352800"/>
            <a:ext cx="7157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AF0C0C"/>
                </a:solidFill>
                <a:latin typeface="Times New Roman"/>
                <a:cs typeface="Times New Roman"/>
              </a:rPr>
              <a:t>она</a:t>
            </a:r>
            <a:endParaRPr lang="en-US" sz="2800" dirty="0">
              <a:solidFill>
                <a:srgbClr val="AF0C0C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</p:spPr>
        <p:txBody>
          <a:bodyPr/>
          <a:lstStyle/>
          <a:p>
            <a:r>
              <a:rPr lang="ru-RU" sz="4000" dirty="0" smtClean="0">
                <a:solidFill>
                  <a:srgbClr val="AF0C0C"/>
                </a:solidFill>
                <a:latin typeface="Arial"/>
                <a:cs typeface="Arial"/>
              </a:rPr>
              <a:t>Игра «Четвертое лишнее» </a:t>
            </a:r>
            <a:endParaRPr lang="en-US" sz="4000" dirty="0">
              <a:solidFill>
                <a:srgbClr val="AF0C0C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799" y="1752600"/>
            <a:ext cx="71612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/>
                <a:cs typeface="Times New Roman"/>
              </a:rPr>
              <a:t>Я, он, </a:t>
            </a:r>
            <a:r>
              <a:rPr lang="ru-RU" sz="3200" b="1" strike="sngStrike" dirty="0" smtClean="0">
                <a:solidFill>
                  <a:srgbClr val="AF0C0C"/>
                </a:solidFill>
                <a:latin typeface="Times New Roman"/>
                <a:cs typeface="Times New Roman"/>
              </a:rPr>
              <a:t>на</a:t>
            </a:r>
            <a:r>
              <a:rPr lang="ru-RU" sz="3200" b="1" dirty="0" smtClean="0">
                <a:latin typeface="Times New Roman"/>
                <a:cs typeface="Times New Roman"/>
              </a:rPr>
              <a:t>, ты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	Мы, они, вы, </a:t>
            </a:r>
            <a:r>
              <a:rPr lang="ru-RU" sz="3200" b="1" strike="sngStrike" dirty="0" smtClean="0">
                <a:solidFill>
                  <a:srgbClr val="AF0C0C"/>
                </a:solidFill>
                <a:latin typeface="Times New Roman"/>
                <a:cs typeface="Times New Roman"/>
              </a:rPr>
              <a:t>но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		Нас, нами, </a:t>
            </a:r>
            <a:r>
              <a:rPr lang="ru-RU" sz="3200" b="1" strike="sngStrike" dirty="0" smtClean="0">
                <a:solidFill>
                  <a:srgbClr val="AF0C0C"/>
                </a:solidFill>
                <a:latin typeface="Times New Roman"/>
                <a:cs typeface="Times New Roman"/>
              </a:rPr>
              <a:t>нет</a:t>
            </a:r>
            <a:r>
              <a:rPr lang="ru-RU" sz="3200" b="1" dirty="0" smtClean="0">
                <a:latin typeface="Times New Roman"/>
                <a:cs typeface="Times New Roman"/>
              </a:rPr>
              <a:t>, нам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			Оно, его, ему, </a:t>
            </a:r>
            <a:r>
              <a:rPr lang="ru-RU" sz="3200" b="1" strike="sngStrike" dirty="0" smtClean="0">
                <a:solidFill>
                  <a:srgbClr val="AF0C0C"/>
                </a:solidFill>
                <a:latin typeface="Times New Roman"/>
                <a:cs typeface="Times New Roman"/>
              </a:rPr>
              <a:t>яму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				Мной, меня, </a:t>
            </a:r>
            <a:r>
              <a:rPr lang="ru-RU" sz="3200" b="1" strike="sngStrike" dirty="0" smtClean="0">
                <a:solidFill>
                  <a:srgbClr val="AF0C0C"/>
                </a:solidFill>
                <a:latin typeface="Times New Roman"/>
                <a:cs typeface="Times New Roman"/>
              </a:rPr>
              <a:t>мни</a:t>
            </a:r>
            <a:r>
              <a:rPr lang="ru-RU" sz="3200" b="1" dirty="0" smtClean="0">
                <a:latin typeface="Times New Roman"/>
                <a:cs typeface="Times New Roman"/>
              </a:rPr>
              <a:t>, мне</a:t>
            </a:r>
          </a:p>
          <a:p>
            <a:r>
              <a:rPr lang="ru-RU" sz="3200" b="1" dirty="0" smtClean="0">
                <a:latin typeface="Times New Roman"/>
                <a:cs typeface="Times New Roman"/>
              </a:rPr>
              <a:t>					Тебя, тебе, тобой, </a:t>
            </a:r>
            <a:r>
              <a:rPr lang="ru-RU" sz="3200" b="1" strike="sngStrike" dirty="0" smtClean="0">
                <a:solidFill>
                  <a:srgbClr val="AF0C0C"/>
                </a:solidFill>
                <a:latin typeface="Times New Roman"/>
                <a:cs typeface="Times New Roman"/>
              </a:rPr>
              <a:t>табун</a:t>
            </a:r>
            <a:r>
              <a:rPr lang="ru-RU" sz="3200" b="1" dirty="0" smtClean="0">
                <a:latin typeface="Times New Roman"/>
                <a:cs typeface="Times New Roman"/>
              </a:rPr>
              <a:t> </a:t>
            </a:r>
            <a:endParaRPr lang="ru-RU" sz="3200" b="1" dirty="0" smtClean="0">
              <a:latin typeface="Times New Roman"/>
              <a:cs typeface="Times New Roman"/>
            </a:endParaRPr>
          </a:p>
          <a:p>
            <a:r>
              <a:rPr lang="ru-RU" sz="2400" b="1" dirty="0" smtClean="0">
                <a:latin typeface="Times New Roman"/>
                <a:cs typeface="Times New Roman"/>
              </a:rPr>
              <a:t>			</a:t>
            </a:r>
            <a:r>
              <a:rPr lang="ru-RU" sz="2400" b="1" dirty="0" smtClean="0">
                <a:latin typeface="Times New Roman"/>
                <a:cs typeface="Times New Roman"/>
              </a:rPr>
              <a:t>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127</TotalTime>
  <Words>480</Words>
  <Application>Microsoft Macintosh PowerPoint</Application>
  <PresentationFormat>On-screen Show (4:3)</PresentationFormat>
  <Paragraphs>74</Paragraphs>
  <Slides>10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Inkwell</vt:lpstr>
      <vt:lpstr>МЕСТОИМЕНИЕ</vt:lpstr>
      <vt:lpstr>Slide 2</vt:lpstr>
      <vt:lpstr>Дидактические цели</vt:lpstr>
      <vt:lpstr>Темы исследования</vt:lpstr>
      <vt:lpstr>Slide 5</vt:lpstr>
      <vt:lpstr>Slide 6</vt:lpstr>
      <vt:lpstr>Slide 7</vt:lpstr>
      <vt:lpstr>Slide 8</vt:lpstr>
      <vt:lpstr>Игра «Четвертое лишнее» </vt:lpstr>
      <vt:lpstr>Результаты работы над проектом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МЕСТОИМЕНИЕ</dc:title>
  <dc:creator>Mona</dc:creator>
  <cp:lastModifiedBy>Mona</cp:lastModifiedBy>
  <cp:revision>21</cp:revision>
  <dcterms:created xsi:type="dcterms:W3CDTF">2014-10-02T19:38:58Z</dcterms:created>
  <dcterms:modified xsi:type="dcterms:W3CDTF">2014-10-02T21:46:39Z</dcterms:modified>
</cp:coreProperties>
</file>